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7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0" r:id="rId7"/>
    <p:sldId id="262" r:id="rId8"/>
    <p:sldId id="261" r:id="rId9"/>
    <p:sldId id="263" r:id="rId10"/>
    <p:sldId id="264" r:id="rId11"/>
    <p:sldId id="265" r:id="rId12"/>
    <p:sldId id="268" r:id="rId13"/>
    <p:sldId id="269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6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BA92A-622D-8346-B56E-4D89BC4F9BED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C8922-A21F-444F-BD32-0248F44AC3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taken from http://</a:t>
            </a:r>
            <a:r>
              <a:rPr lang="en-US" dirty="0" err="1" smtClean="0"/>
              <a:t>www.allanalytics.com/author.asp?doc_id</a:t>
            </a:r>
            <a:r>
              <a:rPr lang="en-US" dirty="0" smtClean="0"/>
              <a:t>=277824</a:t>
            </a:r>
          </a:p>
          <a:p>
            <a:r>
              <a:rPr lang="en-US" dirty="0" smtClean="0"/>
              <a:t>Author: Robert Allison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C8922-A21F-444F-BD32-0248F44AC30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Upon</a:t>
            </a:r>
            <a:r>
              <a:rPr lang="en-US" baseline="0" dirty="0" smtClean="0"/>
              <a:t> further investigation of Spray Data, there was not enough information about how dense spraying occurred and how potent it lasted.  Being that </a:t>
            </a:r>
            <a:r>
              <a:rPr lang="en-US" baseline="0" dirty="0" err="1" smtClean="0"/>
              <a:t>Venimex</a:t>
            </a:r>
            <a:r>
              <a:rPr lang="en-US" baseline="0" dirty="0" smtClean="0"/>
              <a:t> could last anywhere from 1-25 days and the coordinates provided where down to 10cm ranges.  </a:t>
            </a:r>
          </a:p>
          <a:p>
            <a:r>
              <a:rPr lang="en-US" baseline="0" dirty="0" smtClean="0"/>
              <a:t>Also data would not merge properly on using ‘Date’, ’Longitude’ and ‘Latitude’ features and was only available for 2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C8922-A21F-444F-BD32-0248F44AC30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5" name="Snip Single Corner Rectangle 14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ardrop 12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2" name="Snip Diagonal Corner Rectangle 11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Teardrop 12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300216"/>
            <a:ext cx="23408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7" name="Snip Single Corner Rectangle 16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ardrop 15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0" name="Snip Single Corner Rectangle 9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ardrop 8"/>
            <p:cNvSpPr/>
            <p:nvPr/>
          </p:nvSpPr>
          <p:spPr>
            <a:xfrm flipH="1">
              <a:off x="22859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1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3" name="Snip Diagonal Corner Rectangle 12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Teardrop 13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/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297706"/>
            <a:ext cx="2339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24391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E36D89-491E-8844-A080-8C11A262C41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8723E65-F491-3E4A-9CF0-1C78577BD7C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 2" pitchFamily="18" charset="2"/>
        <a:buChar char="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dal/Kaggle_WestNileVirus/blob/master/WNV_Cardal.p" TargetMode="External"/><Relationship Id="rId4" Type="http://schemas.openxmlformats.org/officeDocument/2006/relationships/hyperlink" Target="https://keras.io/models/sequential/" TargetMode="External"/><Relationship Id="rId5" Type="http://schemas.openxmlformats.org/officeDocument/2006/relationships/hyperlink" Target="http://machinelearningmastery.com/5-step-life-cycle-neural-network-models-kera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fchollet/predict-west-nile-virus/keras-deep-net-starter-code/cod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West Nile Virus in Chicago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Kaggle</a:t>
            </a:r>
            <a:r>
              <a:rPr lang="en-US" dirty="0" smtClean="0"/>
              <a:t> Competitive Project</a:t>
            </a:r>
          </a:p>
          <a:p>
            <a:r>
              <a:rPr lang="en-US" dirty="0" err="1" smtClean="0"/>
              <a:t>Freh</a:t>
            </a:r>
            <a:r>
              <a:rPr lang="en-US" dirty="0" smtClean="0"/>
              <a:t> Bayou, Ingrid Fitzgerald, Tad </a:t>
            </a:r>
            <a:r>
              <a:rPr lang="en-US" dirty="0" err="1" smtClean="0"/>
              <a:t>Inglesby</a:t>
            </a:r>
            <a:r>
              <a:rPr lang="en-US" dirty="0" smtClean="0"/>
              <a:t> &amp; Sam Stack</a:t>
            </a:r>
            <a:endParaRPr lang="en-US" dirty="0"/>
          </a:p>
        </p:txBody>
      </p:sp>
      <p:pic>
        <p:nvPicPr>
          <p:cNvPr id="5" name="Picture Placeholder 4" descr="chicago.jpeg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-47001" r="-47001"/>
          <a:stretch>
            <a:fillRect/>
          </a:stretch>
        </p:blipFill>
        <p:spPr>
          <a:xfrm>
            <a:off x="0" y="232127"/>
            <a:ext cx="8840210" cy="30324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Resources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>
                <a:hlinkClick r:id="rId2"/>
              </a:rPr>
              <a:t>https://www.kaggle.com/fchollet/predict-west-nile-virus/keras-deep-net-starter-code/</a:t>
            </a:r>
            <a:r>
              <a:rPr lang="en-US" dirty="0" smtClean="0">
                <a:hlinkClick r:id="rId2"/>
              </a:rPr>
              <a:t>code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https://github.com/Cardal/Kaggle_WestNileVirus/blob/master/</a:t>
            </a:r>
            <a:r>
              <a:rPr lang="en-US" dirty="0" smtClean="0">
                <a:hlinkClick r:id="rId3"/>
              </a:rPr>
              <a:t>WNV_Cardal.p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https://keras.io/models/sequential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http://machinelearningmastery.com/5-step-life-cycle-neural-network-models-keras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 smtClean="0"/>
              <a:t>Neural Network Defining</a:t>
            </a:r>
            <a:endParaRPr lang="en-US" dirty="0"/>
          </a:p>
        </p:txBody>
      </p:sp>
      <p:pic>
        <p:nvPicPr>
          <p:cNvPr id="9" name="Content Placeholder 8" descr="NN setup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4838" b="-4838"/>
          <a:stretch>
            <a:fillRect/>
          </a:stretch>
        </p:blipFill>
        <p:spPr>
          <a:xfrm>
            <a:off x="245452" y="1667645"/>
            <a:ext cx="8686081" cy="4589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 smtClean="0"/>
              <a:t>Neural Net Base Model</a:t>
            </a:r>
            <a:endParaRPr lang="en-US" dirty="0"/>
          </a:p>
        </p:txBody>
      </p:sp>
      <p:pic>
        <p:nvPicPr>
          <p:cNvPr id="4" name="Content Placeholder 3" descr="NNrun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5205" b="-5205"/>
          <a:stretch>
            <a:fillRect/>
          </a:stretch>
        </p:blipFill>
        <p:spPr>
          <a:xfrm>
            <a:off x="229508" y="1659219"/>
            <a:ext cx="8673071" cy="4582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</p:nvPr>
        </p:nvGraphicFramePr>
        <p:xfrm>
          <a:off x="229508" y="1147462"/>
          <a:ext cx="8675421" cy="5214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807"/>
                <a:gridCol w="2891807"/>
                <a:gridCol w="2891807"/>
              </a:tblGrid>
              <a:tr h="80818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Kaggle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Results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8081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Initial Neural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Net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0.884560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0.6063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8081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Base NN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0.789143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0.63887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13949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Selected feature Neural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Net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0.760373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0.62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13949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Best (Adjusted)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Parameters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Neural Net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0.777082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0.69599</a:t>
                      </a:r>
                      <a:endParaRPr lang="en-US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878" y="3913280"/>
            <a:ext cx="7018122" cy="147002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2800" dirty="0" smtClean="0"/>
              <a:t>It is difficult to predict where mosquitoes will occur using independent elements.  We Suspect that a Recursive Neural Network that treats elements as dependent on one another will perform much better. 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339539"/>
            <a:ext cx="5867400" cy="573741"/>
          </a:xfrm>
        </p:spPr>
        <p:txBody>
          <a:bodyPr anchor="ctr">
            <a:noAutofit/>
          </a:bodyPr>
          <a:lstStyle/>
          <a:p>
            <a:pPr algn="ctr"/>
            <a:r>
              <a:rPr lang="en-US" sz="3600" b="1" u="sng" dirty="0" smtClean="0"/>
              <a:t>Conclusion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pic>
        <p:nvPicPr>
          <p:cNvPr id="8" name="Picture Placeholder 7" descr="happymos.tiff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-90842" r="-90842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30352" y="1014983"/>
            <a:ext cx="3657600" cy="102826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000" dirty="0" smtClean="0"/>
              <a:t>Problem?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</a:t>
            </a:r>
            <a:endParaRPr lang="en-US" sz="2800" dirty="0"/>
          </a:p>
        </p:txBody>
      </p:sp>
      <p:pic>
        <p:nvPicPr>
          <p:cNvPr id="16" name="Picture Placeholder 15" descr="mosquito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-20602" b="-20602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530352" y="2043248"/>
            <a:ext cx="3657600" cy="389443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Portals to Africa opening in Chicago</a:t>
            </a:r>
          </a:p>
          <a:p>
            <a:pPr>
              <a:buFont typeface="Arial"/>
              <a:buChar char="•"/>
            </a:pPr>
            <a:r>
              <a:rPr lang="en-US" dirty="0" smtClean="0"/>
              <a:t>Portals are very small</a:t>
            </a:r>
          </a:p>
          <a:p>
            <a:pPr>
              <a:buFont typeface="Arial"/>
              <a:buChar char="•"/>
            </a:pPr>
            <a:r>
              <a:rPr lang="en-US" dirty="0" smtClean="0"/>
              <a:t>Mosquitoes are coming through portals.</a:t>
            </a:r>
          </a:p>
          <a:p>
            <a:pPr>
              <a:buFont typeface="Arial"/>
              <a:buChar char="•"/>
            </a:pPr>
            <a:r>
              <a:rPr lang="en-US" dirty="0" smtClean="0"/>
              <a:t>Mosquitoes carry West Nile Virus.</a:t>
            </a:r>
          </a:p>
          <a:p>
            <a:pPr>
              <a:buFont typeface="Arial"/>
              <a:buChar char="•"/>
            </a:pPr>
            <a:r>
              <a:rPr lang="en-US" dirty="0" smtClean="0"/>
              <a:t>(But they are so cute!)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694" y="579841"/>
            <a:ext cx="3657600" cy="116128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smtClean="0"/>
              <a:t>Objective.</a:t>
            </a:r>
            <a:endParaRPr lang="en-US" sz="3600" dirty="0"/>
          </a:p>
        </p:txBody>
      </p:sp>
      <p:pic>
        <p:nvPicPr>
          <p:cNvPr id="5" name="Picture Placeholder 4" descr="chi_mos.png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-22445" b="-22445"/>
          <a:stretch>
            <a:fillRect/>
          </a:stretch>
        </p:blipFill>
        <p:spPr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044759"/>
            <a:ext cx="3657600" cy="4319685"/>
          </a:xfrm>
        </p:spPr>
        <p:txBody>
          <a:bodyPr/>
          <a:lstStyle/>
          <a:p>
            <a:r>
              <a:rPr lang="en-US" dirty="0" smtClean="0"/>
              <a:t>Utilize the resources provided by </a:t>
            </a:r>
            <a:r>
              <a:rPr lang="en-US" dirty="0" err="1" smtClean="0"/>
              <a:t>Kaggle.com</a:t>
            </a:r>
            <a:r>
              <a:rPr lang="en-US" dirty="0" smtClean="0"/>
              <a:t> to create a model that could accurately predict where mosquitoes carrying The West Nile Virus are likely to appear. </a:t>
            </a:r>
          </a:p>
          <a:p>
            <a:endParaRPr lang="en-US" dirty="0" smtClean="0"/>
          </a:p>
          <a:p>
            <a:r>
              <a:rPr lang="en-US" dirty="0" smtClean="0"/>
              <a:t>Weather Data (2007-2014)</a:t>
            </a:r>
          </a:p>
          <a:p>
            <a:r>
              <a:rPr lang="en-US" dirty="0" smtClean="0"/>
              <a:t>Bug Spray Data (2011 &amp; 2013)</a:t>
            </a:r>
          </a:p>
          <a:p>
            <a:r>
              <a:rPr lang="en-US" dirty="0" smtClean="0"/>
              <a:t>Chicago Mosquito Sampling Data (2007-2013)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EDA and Data Refinement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Check and drop nulls</a:t>
            </a:r>
          </a:p>
          <a:p>
            <a:r>
              <a:rPr lang="en-US" dirty="0" smtClean="0"/>
              <a:t>Identify Merge Points</a:t>
            </a:r>
          </a:p>
          <a:p>
            <a:r>
              <a:rPr lang="en-US" dirty="0" smtClean="0"/>
              <a:t>Drop unneeded weather columns (like ‘Snow’)</a:t>
            </a:r>
          </a:p>
          <a:p>
            <a:r>
              <a:rPr lang="en-US" dirty="0" smtClean="0"/>
              <a:t>Merged Weather and Train/Test</a:t>
            </a:r>
          </a:p>
          <a:p>
            <a:r>
              <a:rPr lang="en-US" dirty="0" smtClean="0"/>
              <a:t>Did not use Spray*</a:t>
            </a:r>
          </a:p>
          <a:p>
            <a:r>
              <a:rPr lang="en-US" dirty="0" smtClean="0"/>
              <a:t>Standard </a:t>
            </a:r>
            <a:r>
              <a:rPr lang="en-US" dirty="0" err="1" smtClean="0"/>
              <a:t>Scaler</a:t>
            </a:r>
            <a:endParaRPr lang="en-US" dirty="0"/>
          </a:p>
        </p:txBody>
      </p:sp>
      <p:pic>
        <p:nvPicPr>
          <p:cNvPr id="10" name="Content Placeholder 9" descr="pair2.tiff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16500" b="-16500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Removed High Correlations</a:t>
            </a:r>
            <a:endParaRPr lang="en-US" dirty="0"/>
          </a:p>
        </p:txBody>
      </p:sp>
      <p:pic>
        <p:nvPicPr>
          <p:cNvPr id="10" name="Content Placeholder 9" descr="pair2.tiff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16500" b="-16500"/>
          <a:stretch>
            <a:fillRect/>
          </a:stretch>
        </p:blipFill>
        <p:spPr>
          <a:xfrm>
            <a:off x="280412" y="1438833"/>
            <a:ext cx="4443271" cy="4828972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Address Accuracy </a:t>
            </a:r>
            <a:r>
              <a:rPr lang="en-US" dirty="0" smtClean="0"/>
              <a:t>and Longitude/Latitude Coordinates.</a:t>
            </a:r>
          </a:p>
          <a:p>
            <a:r>
              <a:rPr lang="en-US" b="1" dirty="0" err="1" smtClean="0"/>
              <a:t>Culex</a:t>
            </a:r>
            <a:r>
              <a:rPr lang="en-US" b="1" dirty="0" smtClean="0"/>
              <a:t> </a:t>
            </a:r>
            <a:r>
              <a:rPr lang="en-US" b="1" dirty="0" err="1" smtClean="0"/>
              <a:t>Pipens</a:t>
            </a:r>
            <a:r>
              <a:rPr lang="en-US" dirty="0" smtClean="0"/>
              <a:t>, </a:t>
            </a:r>
            <a:r>
              <a:rPr lang="en-US" dirty="0" err="1" smtClean="0"/>
              <a:t>Culex</a:t>
            </a:r>
            <a:r>
              <a:rPr lang="en-US" dirty="0" smtClean="0"/>
              <a:t> </a:t>
            </a:r>
            <a:r>
              <a:rPr lang="en-US" dirty="0" err="1" smtClean="0"/>
              <a:t>Pipens/Restuans</a:t>
            </a:r>
            <a:r>
              <a:rPr lang="en-US" dirty="0" smtClean="0"/>
              <a:t> &amp;</a:t>
            </a:r>
            <a:r>
              <a:rPr lang="en-US" b="1" dirty="0" smtClean="0"/>
              <a:t> </a:t>
            </a:r>
            <a:r>
              <a:rPr lang="en-US" b="1" dirty="0" err="1" smtClean="0"/>
              <a:t>Culex</a:t>
            </a:r>
            <a:r>
              <a:rPr lang="en-US" b="1" dirty="0" smtClean="0"/>
              <a:t> </a:t>
            </a:r>
            <a:r>
              <a:rPr lang="en-US" b="1" dirty="0" err="1" smtClean="0"/>
              <a:t>Restuans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Exploratory Modeling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(Predicted only False) – 0.946</a:t>
            </a:r>
          </a:p>
          <a:p>
            <a:r>
              <a:rPr lang="en-US" dirty="0" smtClean="0"/>
              <a:t>Support Vector Machine -0.856</a:t>
            </a:r>
          </a:p>
          <a:p>
            <a:r>
              <a:rPr lang="en-US" dirty="0" smtClean="0"/>
              <a:t>K-Nearest Neighbors – 0.948</a:t>
            </a:r>
          </a:p>
          <a:p>
            <a:r>
              <a:rPr lang="en-US" dirty="0" smtClean="0"/>
              <a:t>Normal Decision Tree 0.918 ± </a:t>
            </a:r>
            <a:r>
              <a:rPr lang="en-US" dirty="0" smtClean="0"/>
              <a:t>0.006</a:t>
            </a:r>
          </a:p>
          <a:p>
            <a:r>
              <a:rPr lang="en-US" dirty="0" smtClean="0"/>
              <a:t>Bagging </a:t>
            </a:r>
            <a:r>
              <a:rPr lang="en-US" dirty="0" smtClean="0"/>
              <a:t>DT Score:	0.939 ± </a:t>
            </a:r>
            <a:r>
              <a:rPr lang="en-US" dirty="0" smtClean="0"/>
              <a:t>0.002</a:t>
            </a:r>
          </a:p>
          <a:p>
            <a:r>
              <a:rPr lang="en-US" dirty="0" smtClean="0"/>
              <a:t>Random </a:t>
            </a:r>
            <a:r>
              <a:rPr lang="en-US" dirty="0" smtClean="0"/>
              <a:t>Forest Score:	0.94 ± </a:t>
            </a:r>
            <a:r>
              <a:rPr lang="en-US" dirty="0" smtClean="0"/>
              <a:t>0.001</a:t>
            </a:r>
          </a:p>
          <a:p>
            <a:r>
              <a:rPr lang="en-US" dirty="0" smtClean="0"/>
              <a:t>Extra </a:t>
            </a:r>
            <a:r>
              <a:rPr lang="en-US" dirty="0" smtClean="0"/>
              <a:t>Trees Score:	0.938 ± 0.002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400" b="1" dirty="0" smtClean="0"/>
              <a:t>“</a:t>
            </a:r>
            <a:r>
              <a:rPr lang="en-US" sz="4400" b="1" dirty="0" err="1" smtClean="0"/>
              <a:t>Dahm</a:t>
            </a:r>
            <a:r>
              <a:rPr lang="en-US" sz="4400" b="1" dirty="0" smtClean="0"/>
              <a:t>, Daniel!!! “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200" dirty="0" smtClean="0"/>
              <a:t>Almost all models performed very well as far as Accuracy!!! However…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Test set has 10506 rows and only 551 values.</a:t>
            </a:r>
          </a:p>
          <a:p>
            <a:r>
              <a:rPr lang="en-US" dirty="0" smtClean="0"/>
              <a:t>Predicting ‘</a:t>
            </a:r>
            <a:r>
              <a:rPr lang="en-US" b="1" dirty="0" smtClean="0"/>
              <a:t>False</a:t>
            </a:r>
            <a:r>
              <a:rPr lang="en-US" dirty="0" smtClean="0"/>
              <a:t>’ for all rows would receive a .948 score.</a:t>
            </a:r>
          </a:p>
          <a:p>
            <a:r>
              <a:rPr lang="en-US" dirty="0" err="1" smtClean="0"/>
              <a:t>Kaggle</a:t>
            </a:r>
            <a:r>
              <a:rPr lang="en-US" dirty="0" smtClean="0"/>
              <a:t> Judges using ROCAUC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73425" y="2654300"/>
            <a:ext cx="5870575" cy="1471613"/>
          </a:xfrm>
        </p:spPr>
        <p:txBody>
          <a:bodyPr anchor="ctr"/>
          <a:lstStyle/>
          <a:p>
            <a:pPr algn="ctr"/>
            <a:r>
              <a:rPr lang="en-US" b="1" u="sng" dirty="0" smtClean="0"/>
              <a:t>Model Optimization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4294967295"/>
          </p:nvPr>
        </p:nvSpPr>
        <p:spPr>
          <a:xfrm>
            <a:off x="3273425" y="4125913"/>
            <a:ext cx="5870575" cy="21927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Grid Search for optimal Parameters</a:t>
            </a:r>
          </a:p>
          <a:p>
            <a:r>
              <a:rPr lang="en-US" dirty="0" smtClean="0"/>
              <a:t>Recursive Feature Elimination for optimal Features. </a:t>
            </a:r>
          </a:p>
          <a:p>
            <a:pPr lvl="1"/>
            <a:r>
              <a:rPr lang="en-US" dirty="0" smtClean="0"/>
              <a:t>(Non-</a:t>
            </a:r>
            <a:r>
              <a:rPr lang="en-US" dirty="0" err="1" smtClean="0"/>
              <a:t>conclussive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Extra Trees Classifier, Feature Importance.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Enter the Neural Net.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Pixel">
      <a:dk1>
        <a:srgbClr val="FFFFFF"/>
      </a:dk1>
      <a:lt1>
        <a:srgbClr val="103154"/>
      </a:lt1>
      <a:dk2>
        <a:srgbClr val="0096FF"/>
      </a:dk2>
      <a:lt2>
        <a:srgbClr val="87FD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Pixel.thmx</Template>
  <TotalTime>266</TotalTime>
  <Words>531</Words>
  <Application>Microsoft Macintosh PowerPoint</Application>
  <PresentationFormat>On-screen Show (4:3)</PresentationFormat>
  <Paragraphs>76</Paragraphs>
  <Slides>14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Pixel</vt:lpstr>
      <vt:lpstr>West Nile Virus in Chicago</vt:lpstr>
      <vt:lpstr> Problem?  </vt:lpstr>
      <vt:lpstr>Objective.</vt:lpstr>
      <vt:lpstr>EDA and Data Refinement</vt:lpstr>
      <vt:lpstr>Removed High Correlations</vt:lpstr>
      <vt:lpstr>Exploratory Modeling</vt:lpstr>
      <vt:lpstr>“Dahm, Daniel!!! “</vt:lpstr>
      <vt:lpstr>Model Optimization</vt:lpstr>
      <vt:lpstr>Enter the Neural Net.</vt:lpstr>
      <vt:lpstr>Resources </vt:lpstr>
      <vt:lpstr>Neural Network Defining</vt:lpstr>
      <vt:lpstr>Neural Net Base Model</vt:lpstr>
      <vt:lpstr>Slide 13</vt:lpstr>
      <vt:lpstr>It is difficult to predict where mosquitoes will occur using independent elements.  We Suspect that a Recursive Neural Network that treats elements as dependent on one another will perform much better. </vt:lpstr>
    </vt:vector>
  </TitlesOfParts>
  <Company>NVCC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 Nile Virus in Chicago</dc:title>
  <dc:creator>Samuel Stack</dc:creator>
  <cp:lastModifiedBy>Samuel Stack</cp:lastModifiedBy>
  <cp:revision>13</cp:revision>
  <dcterms:created xsi:type="dcterms:W3CDTF">2016-09-21T13:23:18Z</dcterms:created>
  <dcterms:modified xsi:type="dcterms:W3CDTF">2016-09-21T17:50:02Z</dcterms:modified>
</cp:coreProperties>
</file>